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handoutMasterIdLst>
    <p:handoutMasterId r:id="rId23"/>
  </p:handoutMasterIdLst>
  <p:sldIdLst>
    <p:sldId id="290" r:id="rId2"/>
    <p:sldId id="289" r:id="rId3"/>
    <p:sldId id="283" r:id="rId4"/>
    <p:sldId id="285" r:id="rId5"/>
    <p:sldId id="309" r:id="rId6"/>
    <p:sldId id="302" r:id="rId7"/>
    <p:sldId id="308" r:id="rId8"/>
    <p:sldId id="305" r:id="rId9"/>
    <p:sldId id="306" r:id="rId10"/>
    <p:sldId id="292" r:id="rId11"/>
    <p:sldId id="301" r:id="rId12"/>
    <p:sldId id="310" r:id="rId13"/>
    <p:sldId id="286" r:id="rId14"/>
    <p:sldId id="304" r:id="rId15"/>
    <p:sldId id="295" r:id="rId16"/>
    <p:sldId id="300" r:id="rId17"/>
    <p:sldId id="288" r:id="rId18"/>
    <p:sldId id="307" r:id="rId19"/>
    <p:sldId id="278" r:id="rId20"/>
    <p:sldId id="269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ED1B34"/>
    <a:srgbClr val="F37065"/>
    <a:srgbClr val="0072BC"/>
    <a:srgbClr val="F8A8A2"/>
    <a:srgbClr val="ABC8E7"/>
    <a:srgbClr val="89B1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9" autoAdjust="0"/>
  </p:normalViewPr>
  <p:slideViewPr>
    <p:cSldViewPr>
      <p:cViewPr>
        <p:scale>
          <a:sx n="90" d="100"/>
          <a:sy n="90" d="100"/>
        </p:scale>
        <p:origin x="-1090" y="-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30.07.2019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30.07.2019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30.07.2019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30.07.2019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30.07.2019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30.07.2019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30.07.2019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30.07.2019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78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30.07.2019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30.07.2019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30.07.2019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30.07.2019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30.07.2019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49" r:id="rId4"/>
    <p:sldLayoutId id="2147483660" r:id="rId5"/>
    <p:sldLayoutId id="2147483662" r:id="rId6"/>
    <p:sldLayoutId id="2147483663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93" r:id="rId17"/>
    <p:sldLayoutId id="2147483694" r:id="rId1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592771"/>
              </p:ext>
            </p:extLst>
          </p:nvPr>
        </p:nvGraphicFramePr>
        <p:xfrm>
          <a:off x="395536" y="980728"/>
          <a:ext cx="2911435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435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«Предэкспорт»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8" y="1844824"/>
            <a:ext cx="29523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algn="just"/>
            <a:endParaRPr lang="ru-RU" sz="1000" i="1" dirty="0">
              <a:latin typeface="Arial" pitchFamily="34" charset="0"/>
              <a:cs typeface="Arial" pitchFamily="34" charset="0"/>
            </a:endParaRPr>
          </a:p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Для сельскохозяйственных производственных и потребительских кооперативов.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43711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61084" y="443711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05300" y="4437113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182" y="4797153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874" y="4797153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807771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4797153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smtClean="0">
                <a:latin typeface="Arial" pitchFamily="34" charset="0"/>
                <a:cs typeface="Arial" pitchFamily="34" charset="0"/>
              </a:rPr>
              <a:t>От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1 до 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smtClean="0">
                <a:latin typeface="Arial" pitchFamily="34" charset="0"/>
                <a:cs typeface="Arial" pitchFamily="34" charset="0"/>
              </a:rPr>
              <a:t>млн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8680" y="4797153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917" y="980728"/>
            <a:ext cx="4444030" cy="29523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7496" y="5589240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программам Минсельхоза РФ процентная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составит от 1 до 5%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  <p:sp>
        <p:nvSpPr>
          <p:cNvPr id="18" name="Freeform 5"/>
          <p:cNvSpPr/>
          <p:nvPr/>
        </p:nvSpPr>
        <p:spPr>
          <a:xfrm>
            <a:off x="395536" y="116632"/>
            <a:ext cx="771558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2040" y="4910971"/>
            <a:ext cx="2671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8,9%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282078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773528"/>
              </p:ext>
            </p:extLst>
          </p:nvPr>
        </p:nvGraphicFramePr>
        <p:xfrm>
          <a:off x="395536" y="764705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«Высокотехнологичный»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0" y="1581760"/>
            <a:ext cx="33843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оказание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финансовой поддержки Субъектам МСП, которые соответствуют критериям отнесения к быстрорастущим инновационным, высокотехнологичным предприятиям, утвержденным рабочей группой по вопросам оказания поддержки субъектам малого и среднего предпринимательства высокотехнологичных секторов экономики, в том числе внедряющим инновации, осуществляющим проекты в сфере импортозамещения и (или) производящим экспортную продукцию и услуги, созданной АО «Корпорация «МСП» и иными институтами развития.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8668" y="4293096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42" y="4653136"/>
            <a:ext cx="632508" cy="6030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6742" y="4653136"/>
            <a:ext cx="39068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При кредитовании на оборотные цели: от 10,1% 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При кредитовании на инвестиционные цели: от  9,6%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81" y="1556792"/>
            <a:ext cx="4058932" cy="256431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75807" y="4289069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807" y="4659727"/>
            <a:ext cx="639863" cy="62515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923879" y="4649109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00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5480" y="537553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78" y="5735578"/>
            <a:ext cx="603089" cy="588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83076" y="5735578"/>
            <a:ext cx="39244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 36 месяцев с даты заключения кредитного договора.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 84 месяца с даты заключения кредитного договора.</a:t>
            </a:r>
          </a:p>
        </p:txBody>
      </p:sp>
      <p:sp>
        <p:nvSpPr>
          <p:cNvPr id="17" name="Freeform 5"/>
          <p:cNvSpPr/>
          <p:nvPr/>
        </p:nvSpPr>
        <p:spPr>
          <a:xfrm>
            <a:off x="395536" y="11663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быстрорастущих инновационных предприятий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5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331060"/>
              </p:ext>
            </p:extLst>
          </p:nvPr>
        </p:nvGraphicFramePr>
        <p:xfrm>
          <a:off x="395536" y="764705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«Стартап»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8861" y="1581760"/>
            <a:ext cx="403244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endParaRPr lang="ru-RU" sz="11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0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на организацию и (или) развитие бизнеса, в том числе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на: 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оборотные цели (пополнение оборотных средств, финансирование текущей деятельности (включая выплату заработной платы, уплату налогов и пр. платежи);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инвестиционные цели (приобретение, реконструкция, модернизация, ремонт основных средств, строительно-монтажные работы.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668" y="314096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42" y="3501008"/>
            <a:ext cx="632508" cy="6030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6742" y="3532946"/>
            <a:ext cx="4071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,5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ри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субсидировании процентной ставки по программам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Минэкономразвития РФ)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54575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828183"/>
            <a:ext cx="639863" cy="62515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67056" y="5749295"/>
            <a:ext cx="28568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оборотные цели</a:t>
            </a:r>
            <a:r>
              <a:rPr lang="en-US" sz="1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10 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до 500 млн руб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млн руб. до 1000 млн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руб.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5480" y="414374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78" y="4503788"/>
            <a:ext cx="603089" cy="588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83076" y="4399012"/>
            <a:ext cx="39244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 36 месяцев с даты заключения кредитного договора.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 84 месяца с даты заключения кредитного договора.</a:t>
            </a:r>
          </a:p>
        </p:txBody>
      </p:sp>
      <p:sp>
        <p:nvSpPr>
          <p:cNvPr id="17" name="Freeform 5"/>
          <p:cNvSpPr/>
          <p:nvPr/>
        </p:nvSpPr>
        <p:spPr>
          <a:xfrm>
            <a:off x="395536" y="11663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</a:t>
            </a:r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стартапов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63" t="16403" r="9791"/>
          <a:stretch/>
        </p:blipFill>
        <p:spPr>
          <a:xfrm>
            <a:off x="4967787" y="1690035"/>
            <a:ext cx="2930750" cy="35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7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5894" y="6221866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АО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предприниматель»</a:t>
            </a:r>
            <a:endParaRPr lang="ru-RU" sz="10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593" y="6246884"/>
            <a:ext cx="270407" cy="48119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961089"/>
              </p:ext>
            </p:extLst>
          </p:nvPr>
        </p:nvGraphicFramePr>
        <p:xfrm>
          <a:off x="395536" y="764705"/>
          <a:ext cx="7560840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0840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«Женское предпринимательство»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1628800"/>
            <a:ext cx="331236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КРЕДИТОВАНИЯ:</a:t>
            </a:r>
          </a:p>
          <a:p>
            <a:pPr marL="171450" indent="-171450" algn="just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на приобретение и/или ремонт и/или модернизация основных средств (машин, оборудования, зданий, сооружений, помещений, земельных участков и т.д.).</a:t>
            </a:r>
          </a:p>
          <a:p>
            <a:pPr marL="171450" indent="-171450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деятельности (включая выплату заработной платы и другие платежи, за исключением уплаты налогов и сборов).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078" y="463582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629568" y="463582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76" y="4995861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142" y="4995861"/>
            <a:ext cx="632508" cy="6030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37" y="6205374"/>
            <a:ext cx="270407" cy="48119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364088" y="622186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921" y="6228234"/>
            <a:ext cx="270407" cy="48119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7351" y="6222660"/>
            <a:ext cx="255405" cy="48119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610422" y="6280517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829" y="1645777"/>
            <a:ext cx="4144571" cy="279133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3528" y="5949280"/>
            <a:ext cx="7383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получивших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нефинансовую поддержку со стороны АО «Корпорация «МСП» в виде:</a:t>
            </a:r>
          </a:p>
          <a:p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5"/>
          <p:cNvSpPr/>
          <p:nvPr/>
        </p:nvSpPr>
        <p:spPr>
          <a:xfrm>
            <a:off x="323528" y="116632"/>
            <a:ext cx="756084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женщин-предпринимателей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4150" y="4983560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8546" y="3383414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46" y="3583634"/>
            <a:ext cx="639863" cy="62515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71600" y="3645024"/>
            <a:ext cx="28803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01527" y="4995861"/>
            <a:ext cx="28568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8,9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3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1276515"/>
              </p:ext>
            </p:extLst>
          </p:nvPr>
        </p:nvGraphicFramePr>
        <p:xfrm>
          <a:off x="899592" y="738024"/>
          <a:ext cx="7486539" cy="746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0035"/>
                <a:gridCol w="2376264"/>
                <a:gridCol w="2160240"/>
              </a:tblGrid>
              <a:tr h="320960"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Бизнес</a:t>
                      </a:r>
                      <a:r>
                        <a:rPr lang="en-US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навигатор Спорт»</a:t>
                      </a:r>
                      <a:endParaRPr lang="ru-RU" sz="11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под бизнес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план, сформированный  на Портале Бизнес-навигатора МСП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100" b="1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Спорт закупка</a:t>
                      </a:r>
                      <a:r>
                        <a:rPr lang="ru-RU" sz="11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» </a:t>
                      </a:r>
                    </a:p>
                    <a:p>
                      <a:pPr algn="ctr"/>
                      <a:r>
                        <a:rPr lang="ru-RU" sz="11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 цели исполнения контрактов в рамках Федерального закона 223-ФЗ</a:t>
                      </a:r>
                      <a:r>
                        <a:rPr lang="ru-RU" sz="11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Спорт комплекс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прямое кредитование на цели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реализации инвестиционных строительных проектов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47050" y="1668153"/>
            <a:ext cx="30103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Финансирование на цели, предусмотренные бизнес- планом, сформированным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с помощью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Портала Бизнес -навигатора МСП. </a:t>
            </a:r>
          </a:p>
          <a:p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Возможные бизнес-планы: магазин спорттоваров, фитнес-клуб, спортсекция для взрослых, тренажерный зал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.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5085" y="4553296"/>
            <a:ext cx="886650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 smtClean="0"/>
              <a:t>СРОК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-149160" y="5412678"/>
            <a:ext cx="1215441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 algn="ctr"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СТАВКА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30" y="391869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" y="4826231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43" y="2987217"/>
            <a:ext cx="639863" cy="6251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1600" y="4124858"/>
            <a:ext cx="3010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smtClean="0">
                <a:latin typeface="Arial" pitchFamily="34" charset="0"/>
                <a:cs typeface="Arial" pitchFamily="34" charset="0"/>
              </a:rPr>
              <a:t>Не более 7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лет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1600" y="4998087"/>
            <a:ext cx="27412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8,9% годовых</a:t>
            </a:r>
          </a:p>
        </p:txBody>
      </p:sp>
      <p:sp>
        <p:nvSpPr>
          <p:cNvPr id="31" name="Freeform 5"/>
          <p:cNvSpPr/>
          <p:nvPr/>
        </p:nvSpPr>
        <p:spPr>
          <a:xfrm>
            <a:off x="881565" y="116632"/>
            <a:ext cx="743485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предпринимателей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сфере развития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спорта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24544" y="3576330"/>
            <a:ext cx="1515099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smtClean="0"/>
              <a:t>СУММА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92051" y="1758662"/>
            <a:ext cx="23361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" pitchFamily="34" charset="0"/>
                <a:cs typeface="Arial" pitchFamily="34" charset="0"/>
              </a:rPr>
              <a:t>Ф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инансирование в рамках контрактного кредитования в рамках Федерального закона 223-ФЗ на цели поставки спорттоваров, а также ремонта </a:t>
            </a:r>
            <a:r>
              <a:rPr lang="ru-RU" sz="900" smtClean="0">
                <a:latin typeface="Arial" pitchFamily="34" charset="0"/>
                <a:cs typeface="Arial" pitchFamily="34" charset="0"/>
              </a:rPr>
              <a:t>спортивного </a:t>
            </a:r>
            <a:r>
              <a:rPr lang="ru-RU" sz="900">
                <a:latin typeface="Arial" pitchFamily="34" charset="0"/>
                <a:cs typeface="Arial" pitchFamily="34" charset="0"/>
              </a:rPr>
              <a:t>о</a:t>
            </a:r>
            <a:r>
              <a:rPr lang="ru-RU" sz="900" smtClean="0">
                <a:latin typeface="Arial" pitchFamily="34" charset="0"/>
                <a:cs typeface="Arial" pitchFamily="34" charset="0"/>
              </a:rPr>
              <a:t>борудования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.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71601" y="3220956"/>
            <a:ext cx="27412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latin typeface="Arial" pitchFamily="34" charset="0"/>
                <a:cs typeface="Arial" pitchFamily="34" charset="0"/>
              </a:rPr>
              <a:t>До </a:t>
            </a:r>
            <a:r>
              <a:rPr lang="en-US" sz="900" smtClean="0">
                <a:latin typeface="Arial" pitchFamily="34" charset="0"/>
                <a:cs typeface="Arial" pitchFamily="34" charset="0"/>
              </a:rPr>
              <a:t>25</a:t>
            </a:r>
            <a:r>
              <a:rPr lang="ru-RU" sz="9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млн </a:t>
            </a:r>
            <a:r>
              <a:rPr lang="ru-RU" sz="900">
                <a:latin typeface="Arial" pitchFamily="34" charset="0"/>
                <a:cs typeface="Arial" pitchFamily="34" charset="0"/>
              </a:rPr>
              <a:t>руб</a:t>
            </a:r>
            <a:r>
              <a:rPr lang="ru-RU" sz="900" smtClean="0">
                <a:latin typeface="Arial" pitchFamily="34" charset="0"/>
                <a:cs typeface="Arial" pitchFamily="34" charset="0"/>
              </a:rPr>
              <a:t>.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92051" y="403118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" pitchFamily="34" charset="0"/>
                <a:cs typeface="Arial" pitchFamily="34" charset="0"/>
              </a:rPr>
              <a:t>До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3 лет, но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не более срока действия контракта, увеличенного на 90 дней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78441" y="4980522"/>
            <a:ext cx="2349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9,6% годовых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0986" y="2372618"/>
            <a:ext cx="65891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84796" y="1844824"/>
            <a:ext cx="504056" cy="504056"/>
            <a:chOff x="184796" y="1844824"/>
            <a:chExt cx="504056" cy="504056"/>
          </a:xfrm>
        </p:grpSpPr>
        <p:sp>
          <p:nvSpPr>
            <p:cNvPr id="8" name="Овал 7"/>
            <p:cNvSpPr/>
            <p:nvPr/>
          </p:nvSpPr>
          <p:spPr>
            <a:xfrm>
              <a:off x="184796" y="1844824"/>
              <a:ext cx="504056" cy="504056"/>
            </a:xfrm>
            <a:prstGeom prst="ellipse">
              <a:avLst/>
            </a:prstGeom>
            <a:noFill/>
            <a:ln w="22225">
              <a:solidFill>
                <a:srgbClr val="F370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>
              <a:stCxn id="8" idx="0"/>
            </p:cNvCxnSpPr>
            <p:nvPr/>
          </p:nvCxnSpPr>
          <p:spPr>
            <a:xfrm>
              <a:off x="436824" y="1844824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436824" y="2101418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16200000">
              <a:off x="292848" y="1981427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16200000">
              <a:off x="583276" y="1978268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Прямоугольник 77"/>
          <p:cNvSpPr/>
          <p:nvPr/>
        </p:nvSpPr>
        <p:spPr>
          <a:xfrm>
            <a:off x="0" y="5808658"/>
            <a:ext cx="1259632" cy="3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ОБЕСПЕЧЕНИЕ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1340202" y="5772610"/>
            <a:ext cx="229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smtClean="0">
                <a:latin typeface="Arial" pitchFamily="34" charset="0"/>
                <a:cs typeface="Arial" pitchFamily="34" charset="0"/>
              </a:rPr>
              <a:t>Согарантия КМСП в размере до 75% </a:t>
            </a:r>
            <a:r>
              <a:rPr lang="ru-RU" sz="900">
                <a:latin typeface="Arial" pitchFamily="34" charset="0"/>
                <a:cs typeface="Arial" pitchFamily="34" charset="0"/>
              </a:rPr>
              <a:t>от суммы кредита</a:t>
            </a:r>
            <a:endPara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21140" y="2892290"/>
            <a:ext cx="85433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421140" y="3828394"/>
            <a:ext cx="8327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421140" y="4792507"/>
            <a:ext cx="7751260" cy="7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421140" y="5673227"/>
            <a:ext cx="7607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421140" y="6237312"/>
            <a:ext cx="74632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254497" y="1804970"/>
            <a:ext cx="2133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Arial" pitchFamily="34" charset="0"/>
                <a:cs typeface="Arial" pitchFamily="34" charset="0"/>
              </a:rPr>
              <a:t>Финансирование инвестиций в области создания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многофункциональных спортивных центров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.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78441" y="3184377"/>
            <a:ext cx="2349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От 1 млн руб. до 500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млн руб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28184" y="3180322"/>
            <a:ext cx="21602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От 1 млн руб. до 1000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млн руб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54497" y="4161842"/>
            <a:ext cx="21339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Не более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лет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28184" y="4980522"/>
            <a:ext cx="20882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8,9% годовых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892051" y="5772610"/>
            <a:ext cx="229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latin typeface="Arial" pitchFamily="34" charset="0"/>
                <a:cs typeface="Arial" pitchFamily="34" charset="0"/>
              </a:rPr>
              <a:t>Согарантия КМСП в размере до 75% от суммы кредита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228184" y="5772610"/>
            <a:ext cx="204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latin typeface="Arial" pitchFamily="34" charset="0"/>
                <a:cs typeface="Arial" pitchFamily="34" charset="0"/>
              </a:rPr>
              <a:t>Согарантия КМСП в размере до 75% от суммы кредита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1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046147"/>
              </p:ext>
            </p:extLst>
          </p:nvPr>
        </p:nvGraphicFramePr>
        <p:xfrm>
          <a:off x="395535" y="836712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«Бизнес-Навигатор»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395536" y="328408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395536" y="467691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2411760" y="467691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34" y="4986151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334" y="4986151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3595935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43608" y="3593321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до 1000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63132" y="498615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smtClean="0">
                <a:latin typeface="Arial" pitchFamily="34" charset="0"/>
                <a:cs typeface="Arial" pitchFamily="34" charset="0"/>
              </a:rPr>
              <a:t>84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5536" y="1700808"/>
            <a:ext cx="3492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на приобретение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 в соответствии с Бизнес-планом, сформированном при помощи сервиса на портале Бизнес-навигатор МСП.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6063099"/>
            <a:ext cx="7614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сформировавших Бизнес-план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при помощи сервиса на портале Бизнес-навигатор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МСП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433" y="1700808"/>
            <a:ext cx="3994111" cy="2664296"/>
          </a:xfrm>
          <a:prstGeom prst="rect">
            <a:avLst/>
          </a:prstGeom>
        </p:spPr>
      </p:pic>
      <p:sp>
        <p:nvSpPr>
          <p:cNvPr id="18" name="Freeform 5"/>
          <p:cNvSpPr/>
          <p:nvPr/>
        </p:nvSpPr>
        <p:spPr>
          <a:xfrm>
            <a:off x="323528" y="116632"/>
            <a:ext cx="7704856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пользователей Портала «Бизнес-навигатор МСП»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10422" y="4953362"/>
            <a:ext cx="3139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Приоритетные отрасли: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1% годовых;</a:t>
            </a:r>
            <a:endParaRPr lang="ru-RU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Неприоритетные отрасли: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1% годовых;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10,1%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9309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704157"/>
              </p:ext>
            </p:extLst>
          </p:nvPr>
        </p:nvGraphicFramePr>
        <p:xfrm>
          <a:off x="395536" y="721271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Программа Минсельхоза России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7" y="1434842"/>
            <a:ext cx="7560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МСП Банк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аккредитован в качестве уполномоченного банка для льготного кредитования сельхозпредприятий в рамках программы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Министерства сельского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хозяйства Российской Федерации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В рамках существующей линейки кредитных продуктов при соответствии требованиям указанной программы кредитование осуществляется на льготных условиях: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2015262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771800" y="2015262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62" y="2408573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2393863"/>
            <a:ext cx="632508" cy="6030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6708" y="2380818"/>
            <a:ext cx="2025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Льготный краткосрочный кредит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до 1 года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1600" y="2740858"/>
            <a:ext cx="2104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Льготный инвестиционный кредит – от 2 до 15 лет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1392" y="245282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1% до 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753662"/>
              </p:ext>
            </p:extLst>
          </p:nvPr>
        </p:nvGraphicFramePr>
        <p:xfrm>
          <a:off x="467544" y="317068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Программа Минэкономразвития России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26032" y="4797152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2771800" y="484273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296849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052" y="5324854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5302790"/>
            <a:ext cx="639863" cy="6251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46140" y="5207863"/>
            <a:ext cx="2111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smtClean="0">
                <a:latin typeface="Arial" pitchFamily="34" charset="0"/>
                <a:cs typeface="Arial" pitchFamily="34" charset="0"/>
              </a:rPr>
              <a:t>Кредит на инвестиционные цели – до 10 лет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63888" y="5383372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8,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5%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3983306"/>
            <a:ext cx="7560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МСП Банк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аккредитован в качестве уполномоченного банка для льготного кредитования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 программе Министерства экономического развития Российской Федерации. В рамках существующей линейки кредитных продуктов при соответствии требованиям указанной программы кредитование осуществляется на льготных условиях: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6141" y="5549170"/>
            <a:ext cx="1924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Кредит на оборотные цели – до 3 лет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48064" y="1988840"/>
            <a:ext cx="25138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СООТВЕТСТВИЕ ТРЕБОВАНИЯМ </a:t>
            </a:r>
            <a:endParaRPr lang="en-US" sz="11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ПРОГРАММЫ</a:t>
            </a:r>
            <a:endParaRPr lang="ru-RU" sz="1100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420888"/>
            <a:ext cx="639863" cy="62515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802803" y="2380818"/>
            <a:ext cx="2369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Сумма кредита не превышает установленную для субъекта РФ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96136" y="2740858"/>
            <a:ext cx="2369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Целевое использование предусмотрено Программой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98530" y="4842738"/>
            <a:ext cx="25138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СООТВЕТСТВИЕ ТРЕБОВАНИЯМ </a:t>
            </a:r>
            <a:endParaRPr lang="en-US" sz="11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ПРОГРАММЫ</a:t>
            </a:r>
            <a:endParaRPr lang="ru-RU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5796136" y="5256952"/>
            <a:ext cx="2369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умма кредита на инвестиционные цели – от 3 млн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1000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млн, на оборотные цели – от 3 млн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до 100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млн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96136" y="5971767"/>
            <a:ext cx="23695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Деятельность субъекта МСП предусмотрена Программой в части приоритетных отраслей</a:t>
            </a:r>
          </a:p>
        </p:txBody>
      </p:sp>
      <p:sp>
        <p:nvSpPr>
          <p:cNvPr id="31" name="Freeform 5"/>
          <p:cNvSpPr/>
          <p:nvPr/>
        </p:nvSpPr>
        <p:spPr>
          <a:xfrm>
            <a:off x="323528" y="116632"/>
            <a:ext cx="756084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Программам субсидирования процентной ставки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6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175236"/>
              </p:ext>
            </p:extLst>
          </p:nvPr>
        </p:nvGraphicFramePr>
        <p:xfrm>
          <a:off x="395536" y="76470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НГС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9" y="1424970"/>
            <a:ext cx="76328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МСП Банк выступает гарантом исполнения субъектами МСП своих кредитных обязательств, предоставляя за них прямые гарантии для получения представителями малого и среднего бизнеса банковских кредитов для приобретения основных средств, финансирования текущей деятельности, исполнения контрактов в рамках федеральных законов №44-ФЗ и №223-ФЗ.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17058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ГАРАНТИИ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2217057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2217058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898" y="2577098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614" y="257709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58771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57709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100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577098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15 лет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зависит от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словий гарантийного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продукта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577098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0,75%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358780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085185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ГАРАНТИИ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08518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085185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898" y="539442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614" y="539442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539704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39442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smtClean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1 0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00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5394425"/>
            <a:ext cx="14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соответствии 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требованиями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онкурсной документации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539442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2,5 % до 3%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 заявки:</a:t>
            </a:r>
          </a:p>
          <a:p>
            <a:pPr marL="171450" indent="-171450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до 25 млн рублей – до 5 рабочих дней;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0072BC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от 25 млн рублей – до 10 рабочих дней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29" name="Freeform 5"/>
          <p:cNvSpPr/>
          <p:nvPr/>
        </p:nvSpPr>
        <p:spPr>
          <a:xfrm>
            <a:off x="323528" y="11663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98" t="10288" r="18256" b="39868"/>
          <a:stretch/>
        </p:blipFill>
        <p:spPr bwMode="auto">
          <a:xfrm>
            <a:off x="251760" y="980229"/>
            <a:ext cx="8172000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46268" y="411582"/>
            <a:ext cx="614164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72400" y="3933056"/>
            <a:ext cx="28803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88424" y="3717032"/>
            <a:ext cx="254124" cy="364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4869160"/>
            <a:ext cx="81750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dirty="0" smtClean="0"/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Консультации и техническая поддержка:  </a:t>
            </a: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тел.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800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30 20 100, 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электронный адрес: </a:t>
            </a:r>
            <a:r>
              <a:rPr lang="en-US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msbsupport@mspbank.ru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5"/>
          <p:cNvSpPr/>
          <p:nvPr/>
        </p:nvSpPr>
        <p:spPr>
          <a:xfrm>
            <a:off x="361379" y="10429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Портал АИС НГС –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smbfin.ru 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386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Благодарим</a:t>
            </a:r>
            <a:br>
              <a:rPr lang="ru-RU" dirty="0" smtClean="0">
                <a:solidFill>
                  <a:srgbClr val="4D4D4D"/>
                </a:solidFill>
              </a:rPr>
            </a:br>
            <a:r>
              <a:rPr lang="ru-RU" dirty="0" smtClean="0">
                <a:solidFill>
                  <a:srgbClr val="4D4D4D"/>
                </a:solidFill>
              </a:rPr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8 800 30 20 100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www.mspbank.ru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408185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«Оборотное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2124145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96992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96992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96992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850" y="332996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28" y="332996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328233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332996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332996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3212976"/>
            <a:ext cx="3139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Приоритетные отрасли: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годовых;</a:t>
            </a:r>
            <a:endParaRPr lang="ru-RU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Неприоритетные отрасли: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годовых;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16632"/>
            <a:ext cx="6419055" cy="648073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" name="Таблица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578891"/>
              </p:ext>
            </p:extLst>
          </p:nvPr>
        </p:nvGraphicFramePr>
        <p:xfrm>
          <a:off x="403700" y="40770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03700" y="4788441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для приобретения, реконструкции, модернизации, ремонта основных средств, а также для строительства зданий и сооружений производственного назначения.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3700" y="551723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347916" y="551723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396018" y="5517233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014" y="5877273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592" y="5877273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05" y="5829641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51772" y="5877273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15512" y="5877273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5"/>
          <p:cNvSpPr/>
          <p:nvPr/>
        </p:nvSpPr>
        <p:spPr>
          <a:xfrm>
            <a:off x="433387" y="764705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Программе стимулирования кредитования  субъектов МСП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96657" y="5758092"/>
            <a:ext cx="3139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Приоритетные отрасли: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1% годовых;</a:t>
            </a:r>
            <a:endParaRPr lang="ru-RU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Неприоритетные отрасли: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1% годовых;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10,1%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631408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«Контрактное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Заемщиком контракта в рамках Федеральных законов 223-ФЗ и 44-ФЗ, но не более 70% суммы контракта уменьшенной на сумму аванса, предусмотренного контрактом или полученного от заказчика, а также на сумму произведенных оплат в рамках выполнения контракта. в случае если финансирование осуществляется до заключения контракта - не более 70% от величины максимальной закупки, указанной в параметрах закупки на сайте zakupki.gov.ru.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7996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7996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7996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874" y="4940008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590" y="494000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4892376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94000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940008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699647"/>
            <a:ext cx="412159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5437673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7784" y="5436512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reeform 5"/>
          <p:cNvSpPr/>
          <p:nvPr/>
        </p:nvSpPr>
        <p:spPr>
          <a:xfrm>
            <a:off x="395537" y="260648"/>
            <a:ext cx="7488832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Программе стимулирования кредитования субъектов МСП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76098" y="4940008"/>
            <a:ext cx="3139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Приоритетные отрасли: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годовых;</a:t>
            </a:r>
            <a:endParaRPr lang="ru-RU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Неприоритетные отрасли: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годовых;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261241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«Рефинансирование»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рефинансирование кредитов  (займов), выданных другими кредитными организациями на оборотные и инвестиционные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цели.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reeform 5"/>
          <p:cNvSpPr/>
          <p:nvPr/>
        </p:nvSpPr>
        <p:spPr>
          <a:xfrm>
            <a:off x="395537" y="260648"/>
            <a:ext cx="7488832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Программе стимулирования кредитования субъектов МСП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 descr="C:\Users\b05frv\Desktop\Depositphotos_58440907_original-val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68" y="1700808"/>
            <a:ext cx="4572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487946" y="4769857"/>
            <a:ext cx="399660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Приоритетные отрасли на оборотные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цели: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Приоритетные отрасли на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инвестиционные цели: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9,1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  <a:endParaRPr lang="ru-RU" sz="1000" u="sng" dirty="0" smtClean="0">
              <a:latin typeface="Arial" pitchFamily="34" charset="0"/>
              <a:cs typeface="Arial" pitchFamily="34" charset="0"/>
            </a:endParaRP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Неприоритетные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отрасли на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Неприоритетные отрасли на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9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10,1%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2937599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4448145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779912" y="4448145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4849380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46" y="4770127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4869160"/>
            <a:ext cx="2441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7584" y="3261038"/>
            <a:ext cx="253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6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394622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«Серебряный бизнес»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1628800"/>
            <a:ext cx="74888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соответствует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целям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бизнес-плана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, сформированного Заемщиком на портале "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Бизнес-навигатор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МСП".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549020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549020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549020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874" y="5850247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590" y="5850247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5802615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5024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585024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5877272"/>
            <a:ext cx="998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8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,9%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reeform 5"/>
          <p:cNvSpPr/>
          <p:nvPr/>
        </p:nvSpPr>
        <p:spPr>
          <a:xfrm>
            <a:off x="430841" y="260648"/>
            <a:ext cx="7488832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начинающих предпринимателей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691" y="2176850"/>
            <a:ext cx="4487342" cy="29911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84068" y="2924944"/>
            <a:ext cx="29883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Оказание финансовой поддержки Субъектам МСП – гражданам РФ в возрасте не менее 45 лет и не более 65 лет, учредивших собственный бизнес (ИП, ЮЛ) не ранее, чем за 12 месяцев до обращения в Банк за кредитованием</a:t>
            </a:r>
            <a:endParaRPr lang="ru-RU" sz="12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60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296338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«Семейный бизнес»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1645350"/>
            <a:ext cx="74888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соответствует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целям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бизнес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плана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, сформированного Заемщиком на портале "Бизнес-навигатор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МСП".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549020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549020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549020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874" y="5850247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590" y="5850247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5802615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5024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585024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5850247"/>
            <a:ext cx="998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8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,9%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Freeform 5"/>
          <p:cNvSpPr/>
          <p:nvPr/>
        </p:nvSpPr>
        <p:spPr>
          <a:xfrm>
            <a:off x="395537" y="260648"/>
            <a:ext cx="7488832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</a:t>
            </a:r>
            <a:r>
              <a:rPr lang="ru-RU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поддержка семейных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предприятий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532" y="2344812"/>
            <a:ext cx="29883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Оказание финансовой поддержки субъектам </a:t>
            </a:r>
            <a:r>
              <a:rPr lang="ru-RU" sz="12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МСП, индивидуальным предпринимателям, </a:t>
            </a:r>
            <a:r>
              <a:rPr lang="ru-RU" sz="12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наемными работниками которых являются члены их </a:t>
            </a:r>
            <a:r>
              <a:rPr lang="ru-RU" sz="12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семей, или </a:t>
            </a:r>
            <a:r>
              <a:rPr lang="ru-RU" sz="12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юридические лица, в </a:t>
            </a:r>
            <a:r>
              <a:rPr lang="ru-RU" sz="12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которых </a:t>
            </a:r>
            <a:r>
              <a:rPr lang="ru-RU" sz="12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работают члены </a:t>
            </a:r>
            <a:r>
              <a:rPr lang="ru-RU" sz="12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семьи.</a:t>
            </a:r>
            <a:endParaRPr lang="ru-RU" sz="12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493" y="2044298"/>
            <a:ext cx="357187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9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74698" y="6021288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программам Минсельхоза РФ процентная ставка составит от 1 до 5% годовых</a:t>
            </a: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691151"/>
              </p:ext>
            </p:extLst>
          </p:nvPr>
        </p:nvGraphicFramePr>
        <p:xfrm>
          <a:off x="280871" y="980728"/>
          <a:ext cx="7766684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66684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«Кооперация»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6653" y="1844824"/>
            <a:ext cx="39132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i="1" dirty="0">
                <a:latin typeface="Arial" pitchFamily="34" charset="0"/>
                <a:cs typeface="Arial" pitchFamily="34" charset="0"/>
              </a:rPr>
              <a:t>Для сельскохозяйственных</a:t>
            </a:r>
            <a:r>
              <a:rPr lang="en-US" sz="1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производственных и</a:t>
            </a:r>
            <a:r>
              <a:rPr lang="en-US" sz="1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сельскохозяйственных потребительских кооперативов, а также членов сельскохозяйственных потребительских кооперативов – крестьянских (фермерских) хозяйств.</a:t>
            </a:r>
          </a:p>
          <a:p>
            <a:pPr algn="just"/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ЦЕЛИ КРЕДИТОВАНИЯ:</a:t>
            </a:r>
          </a:p>
          <a:p>
            <a:pPr algn="just"/>
            <a:endParaRPr lang="ru-RU" sz="10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– пополнение 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 (оборотные цели).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– приобретение, реконструкция, модернизация, ремонт основных средств (инвестиционные цели)</a:t>
            </a:r>
          </a:p>
          <a:p>
            <a:pPr algn="just"/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51520" y="4697269"/>
            <a:ext cx="7632848" cy="1107995"/>
            <a:chOff x="261700" y="2937525"/>
            <a:chExt cx="7632848" cy="1107995"/>
          </a:xfrm>
        </p:grpSpPr>
        <p:sp>
          <p:nvSpPr>
            <p:cNvPr id="6" name="TextBox 5"/>
            <p:cNvSpPr txBox="1"/>
            <p:nvPr/>
          </p:nvSpPr>
          <p:spPr>
            <a:xfrm>
              <a:off x="261700" y="2937526"/>
              <a:ext cx="13933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0072BC"/>
                  </a:solidFill>
                  <a:latin typeface="Arial" pitchFamily="34" charset="0"/>
                  <a:cs typeface="Arial" pitchFamily="34" charset="0"/>
                </a:rPr>
                <a:t>СУММА КРЕДИТА</a:t>
              </a:r>
              <a:endParaRPr lang="ru-RU" sz="11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17884" y="2937525"/>
              <a:ext cx="12602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0072BC"/>
                  </a:solidFill>
                  <a:latin typeface="Arial" pitchFamily="34" charset="0"/>
                  <a:cs typeface="Arial" pitchFamily="34" charset="0"/>
                </a:rPr>
                <a:t>СРОК КРЕДИТА</a:t>
              </a:r>
              <a:endParaRPr lang="ru-RU" sz="11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29236" y="2937526"/>
              <a:ext cx="17251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0072BC"/>
                  </a:solidFill>
                  <a:latin typeface="Arial" pitchFamily="34" charset="0"/>
                  <a:cs typeface="Arial" pitchFamily="34" charset="0"/>
                </a:rPr>
                <a:t>СТАВКА ПО КРЕДИТУ*</a:t>
              </a:r>
              <a:endParaRPr lang="ru-RU" sz="1100" dirty="0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0859" y="3255754"/>
              <a:ext cx="603089" cy="58837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69752" y="3228729"/>
              <a:ext cx="632508" cy="603089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700" y="3255754"/>
              <a:ext cx="639863" cy="62515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09772" y="3297566"/>
              <a:ext cx="8803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От 1 </a:t>
              </a:r>
              <a:r>
                <a:rPr lang="ru-RU" sz="1000" smtClean="0">
                  <a:latin typeface="Arial" pitchFamily="34" charset="0"/>
                  <a:cs typeface="Arial" pitchFamily="34" charset="0"/>
                </a:rPr>
                <a:t>до 25</a:t>
              </a:r>
              <a:endParaRPr lang="ru-RU" sz="10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млн рублей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93948" y="3183746"/>
              <a:ext cx="21602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Не более 36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месяцев на оборотные цели </a:t>
              </a:r>
            </a:p>
            <a:p>
              <a:endParaRPr lang="ru-RU" sz="10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Не более 84 месяцев на инвестиционные цели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22861" y="3367251"/>
              <a:ext cx="26716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8,9% годовых</a:t>
              </a:r>
            </a:p>
          </p:txBody>
        </p:sp>
      </p:grpSp>
      <p:sp>
        <p:nvSpPr>
          <p:cNvPr id="31" name="Freeform 5"/>
          <p:cNvSpPr/>
          <p:nvPr/>
        </p:nvSpPr>
        <p:spPr>
          <a:xfrm>
            <a:off x="219779" y="165473"/>
            <a:ext cx="7808605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M:\03Machinery\PR\ИМИДЖ\Фотобанк\lori-0024921918-a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844823"/>
            <a:ext cx="3887214" cy="255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0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036298"/>
              </p:ext>
            </p:extLst>
          </p:nvPr>
        </p:nvGraphicFramePr>
        <p:xfrm>
          <a:off x="271109" y="980728"/>
          <a:ext cx="7704856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«Агропарк»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355976" y="2031529"/>
            <a:ext cx="38257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Для сельскохозяйственных производственных или потребительских кооперативов в соответствии с Федеральным законом № 193-ФЗ "О сельскохозяйственной кооперации"</a:t>
            </a:r>
          </a:p>
          <a:p>
            <a:pPr algn="just"/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КРЕДИТОВАНИЯ: </a:t>
            </a:r>
          </a:p>
          <a:p>
            <a:pPr algn="just"/>
            <a:endParaRPr lang="ru-RU" sz="10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 в области создания инфраструктуры сельскохозяйственной кооперации: приобретение, реконструкция, модернизация, ремонт основных средств; строительство зданий и сооружений производственного назначения (только по суммам от 10 млн рублей).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123406" y="4690148"/>
            <a:ext cx="8090547" cy="1835196"/>
            <a:chOff x="184271" y="3456138"/>
            <a:chExt cx="8090547" cy="1835196"/>
          </a:xfrm>
        </p:grpSpPr>
        <p:sp>
          <p:nvSpPr>
            <p:cNvPr id="20" name="TextBox 19"/>
            <p:cNvSpPr txBox="1"/>
            <p:nvPr/>
          </p:nvSpPr>
          <p:spPr>
            <a:xfrm>
              <a:off x="296669" y="3456139"/>
              <a:ext cx="13933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0072BC"/>
                  </a:solidFill>
                  <a:latin typeface="Arial" pitchFamily="34" charset="0"/>
                  <a:cs typeface="Arial" pitchFamily="34" charset="0"/>
                </a:rPr>
                <a:t>СУММА КРЕДИТА</a:t>
              </a:r>
              <a:endParaRPr lang="ru-RU" sz="11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28917" y="3456138"/>
              <a:ext cx="12602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0072BC"/>
                  </a:solidFill>
                  <a:latin typeface="Arial" pitchFamily="34" charset="0"/>
                  <a:cs typeface="Arial" pitchFamily="34" charset="0"/>
                </a:rPr>
                <a:t>СРОК КРЕДИТА</a:t>
              </a:r>
              <a:endParaRPr lang="ru-RU" sz="11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73133" y="3456139"/>
              <a:ext cx="17251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rgbClr val="0072BC"/>
                  </a:solidFill>
                  <a:latin typeface="Arial" pitchFamily="34" charset="0"/>
                  <a:cs typeface="Arial" pitchFamily="34" charset="0"/>
                </a:rPr>
                <a:t>СТАВКА ПО КРЕДИТУ*</a:t>
              </a:r>
              <a:endParaRPr lang="ru-RU" sz="1100" dirty="0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5015" y="3816179"/>
              <a:ext cx="603089" cy="588379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0707" y="3816179"/>
              <a:ext cx="632508" cy="603089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974" y="3818794"/>
              <a:ext cx="639863" cy="625153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44741" y="3816179"/>
              <a:ext cx="9476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От 1 до 1000</a:t>
              </a:r>
            </a:p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млн рублей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96513" y="3816179"/>
              <a:ext cx="8659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Не более</a:t>
              </a:r>
            </a:p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84 месяцев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4271" y="5045113"/>
              <a:ext cx="80905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i="1" dirty="0" smtClean="0">
                  <a:latin typeface="Arial" pitchFamily="34" charset="0"/>
                  <a:cs typeface="Arial" pitchFamily="34" charset="0"/>
                </a:rPr>
                <a:t>*При </a:t>
              </a:r>
              <a:r>
                <a:rPr lang="ru-RU" sz="1000" i="1" dirty="0">
                  <a:latin typeface="Arial" pitchFamily="34" charset="0"/>
                  <a:cs typeface="Arial" pitchFamily="34" charset="0"/>
                </a:rPr>
                <a:t>субсидировании процентной ставки по </a:t>
              </a:r>
              <a:r>
                <a:rPr lang="ru-RU" sz="1000" i="1" dirty="0" smtClean="0">
                  <a:latin typeface="Arial" pitchFamily="34" charset="0"/>
                  <a:cs typeface="Arial" pitchFamily="34" charset="0"/>
                </a:rPr>
                <a:t>программам Минсельхоза РФ процентная </a:t>
              </a:r>
              <a:r>
                <a:rPr lang="ru-RU" sz="1000" i="1" dirty="0">
                  <a:latin typeface="Arial" pitchFamily="34" charset="0"/>
                  <a:cs typeface="Arial" pitchFamily="34" charset="0"/>
                </a:rPr>
                <a:t>ставка </a:t>
              </a:r>
              <a:r>
                <a:rPr lang="ru-RU" sz="1000" i="1" dirty="0" smtClean="0">
                  <a:latin typeface="Arial" pitchFamily="34" charset="0"/>
                  <a:cs typeface="Arial" pitchFamily="34" charset="0"/>
                </a:rPr>
                <a:t>составит </a:t>
              </a:r>
              <a:r>
                <a:rPr lang="ru-RU" sz="1000" i="1" dirty="0">
                  <a:latin typeface="Arial" pitchFamily="34" charset="0"/>
                  <a:cs typeface="Arial" pitchFamily="34" charset="0"/>
                </a:rPr>
                <a:t>от </a:t>
              </a:r>
              <a:r>
                <a:rPr lang="ru-RU" sz="1000" i="1" dirty="0" smtClean="0">
                  <a:latin typeface="Arial" pitchFamily="34" charset="0"/>
                  <a:cs typeface="Arial" pitchFamily="34" charset="0"/>
                </a:rPr>
                <a:t>1 до 5% </a:t>
              </a:r>
              <a:r>
                <a:rPr lang="ru-RU" sz="1000" i="1" dirty="0">
                  <a:latin typeface="Arial" pitchFamily="34" charset="0"/>
                  <a:cs typeface="Arial" pitchFamily="34" charset="0"/>
                </a:rPr>
                <a:t>годовых</a:t>
              </a:r>
            </a:p>
          </p:txBody>
        </p:sp>
      </p:grpSp>
      <p:sp>
        <p:nvSpPr>
          <p:cNvPr id="32" name="Freeform 5"/>
          <p:cNvSpPr/>
          <p:nvPr/>
        </p:nvSpPr>
        <p:spPr>
          <a:xfrm>
            <a:off x="235803" y="209328"/>
            <a:ext cx="772057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 descr="M:\03Machinery\PR\ИМИДЖ\Фотобанк\lori-0026660385-a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109" y="1870311"/>
            <a:ext cx="3730482" cy="248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072350" y="5157192"/>
            <a:ext cx="2671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8,9%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316326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4866</TotalTime>
  <Words>2102</Words>
  <Application>Microsoft Office PowerPoint</Application>
  <PresentationFormat>Экран (4:3)</PresentationFormat>
  <Paragraphs>340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Специальное оформление</vt:lpstr>
      <vt:lpstr>Инструменты поддержки малого и среднего предпринимательства</vt:lpstr>
      <vt:lpstr>О Банке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8 800 30 20 100  info@mspbank.ru  www.mspbank.ru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Байсултанов Асхат Салихович</cp:lastModifiedBy>
  <cp:revision>228</cp:revision>
  <cp:lastPrinted>2017-11-27T08:27:26Z</cp:lastPrinted>
  <dcterms:created xsi:type="dcterms:W3CDTF">2017-08-03T13:00:25Z</dcterms:created>
  <dcterms:modified xsi:type="dcterms:W3CDTF">2019-07-30T11:16:39Z</dcterms:modified>
</cp:coreProperties>
</file>